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1" r:id="rId1"/>
  </p:sldMasterIdLst>
  <p:notesMasterIdLst>
    <p:notesMasterId r:id="rId8"/>
  </p:notesMasterIdLst>
  <p:handoutMasterIdLst>
    <p:handoutMasterId r:id="rId9"/>
  </p:handoutMasterIdLst>
  <p:sldIdLst>
    <p:sldId id="331" r:id="rId2"/>
    <p:sldId id="327" r:id="rId3"/>
    <p:sldId id="330" r:id="rId4"/>
    <p:sldId id="329" r:id="rId5"/>
    <p:sldId id="334" r:id="rId6"/>
    <p:sldId id="336" r:id="rId7"/>
  </p:sldIdLst>
  <p:sldSz cx="9144000" cy="6858000" type="screen4x3"/>
  <p:notesSz cx="6797675" cy="9928225"/>
  <p:defaultTextStyle>
    <a:defPPr>
      <a:defRPr lang="ru-RU"/>
    </a:defPPr>
    <a:lvl1pPr marL="0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6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3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9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5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6" algn="l" defTabSz="91433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246B"/>
    <a:srgbClr val="0088B8"/>
    <a:srgbClr val="105866"/>
    <a:srgbClr val="0097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3" autoAdjust="0"/>
    <p:restoredTop sz="97816" autoAdjust="0"/>
  </p:normalViewPr>
  <p:slideViewPr>
    <p:cSldViewPr>
      <p:cViewPr>
        <p:scale>
          <a:sx n="92" d="100"/>
          <a:sy n="92" d="100"/>
        </p:scale>
        <p:origin x="-150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99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Relationship Id="rId4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2761161681838"/>
          <c:y val="5.2921450746330569E-2"/>
          <c:w val="0.69501788036410972"/>
          <c:h val="0.8223193048515021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elete val="1"/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925-4468-BD4C-96105BF64FC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4279483031805761E-2"/>
          <c:y val="3.6743602562678244E-2"/>
          <c:w val="0.95129256866501366"/>
          <c:h val="0.7677500532348262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Лист1!$A$2:$A$3</c:f>
              <c:strCache>
                <c:ptCount val="2"/>
                <c:pt idx="0">
                  <c:v>КТ со сроком реализации «январь-сентябрь» 2020 г.</c:v>
                </c:pt>
                <c:pt idx="1">
                  <c:v>КТ со сроком реализации в 3 квартале 2020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92-4ECF-94F3-790EC2CEE4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2139741515902873E-3"/>
                  <c:y val="-0.14430214824615448"/>
                </c:manualLayout>
              </c:layout>
              <c:tx>
                <c:rich>
                  <a:bodyPr/>
                  <a:lstStyle/>
                  <a:p>
                    <a:r>
                      <a:rPr lang="ru-RU" sz="3600" dirty="0" smtClean="0">
                        <a:solidFill>
                          <a:schemeClr val="tx2"/>
                        </a:solidFill>
                      </a:rPr>
                      <a:t>4</a:t>
                    </a:r>
                    <a:endParaRPr lang="en-US" sz="3600" dirty="0">
                      <a:solidFill>
                        <a:schemeClr val="tx2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2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КТ со сроком реализации «январь-сентябрь» 2020 г.</c:v>
                </c:pt>
                <c:pt idx="1">
                  <c:v>КТ со сроком реализации в 3 квартале 2020 г.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292-4ECF-94F3-790EC2CEE4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34159232"/>
        <c:axId val="34162944"/>
        <c:axId val="0"/>
      </c:bar3DChart>
      <c:catAx>
        <c:axId val="341592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4162944"/>
        <c:crosses val="autoZero"/>
        <c:auto val="1"/>
        <c:lblAlgn val="ctr"/>
        <c:lblOffset val="100"/>
        <c:noMultiLvlLbl val="0"/>
      </c:catAx>
      <c:valAx>
        <c:axId val="341629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4159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0.21803</cdr:x>
      <cdr:y>0.51757</cdr:y>
    </cdr:from>
    <cdr:to>
      <cdr:x>0.36981</cdr:x>
      <cdr:y>0.62817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flipH="1">
          <a:off x="1368152" y="2745015"/>
          <a:ext cx="952441" cy="58654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0.56357</cdr:x>
      <cdr:y>0.64752</cdr:y>
    </cdr:from>
    <cdr:to>
      <cdr:x>0.72676</cdr:x>
      <cdr:y>0.76871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32817" y="2051565"/>
          <a:ext cx="936104" cy="3839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0.6252</cdr:x>
      <cdr:y>0.59025</cdr:y>
    </cdr:from>
    <cdr:to>
      <cdr:x>0.69237</cdr:x>
      <cdr:y>0.73596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86356" y="1870121"/>
          <a:ext cx="385286" cy="4616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>
            <a:defRPr sz="3600" b="1" i="0" u="none" strike="noStrike" kern="1200" baseline="0">
              <a:solidFill>
                <a:srgbClr val="1F497D"/>
              </a:solidFill>
              <a:latin typeface="Century Gothic" panose="020B0502020202020204" pitchFamily="34" charset="0"/>
              <a:ea typeface="+mn-ea"/>
              <a:cs typeface="+mn-cs"/>
            </a:defRPr>
          </a:pPr>
          <a:r>
            <a:rPr lang="ru-RU" sz="3600" b="1" kern="1200" dirty="0">
              <a:solidFill>
                <a:srgbClr val="1F497D"/>
              </a:solidFill>
              <a:latin typeface="Century Gothic" panose="020B0502020202020204" pitchFamily="34" charset="0"/>
            </a:rPr>
            <a:t>1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AE59B-ADDD-4678-BD56-DED66E702E82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99122-0BF0-41D6-850C-B2A037B0D8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709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52FCD-E4A8-4706-BDF5-733BE0F106FA}" type="datetimeFigureOut">
              <a:rPr lang="ru-RU" smtClean="0"/>
              <a:pPr/>
              <a:t>24.11.2020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0D08A8-398B-496C-9E81-84678CEA59D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432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66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33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98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64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29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95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60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26" algn="l" defTabSz="91433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лашева\Desktop\Attachments_elena-yalbacheva@bk.ru_2019-07-29_06-20-09\Заставка_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3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-10126" y="5877272"/>
            <a:ext cx="9144000" cy="98072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лашева\Downloads\Заставка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85" y="0"/>
            <a:ext cx="91423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3E744-84E2-4FBD-B6B3-F02B063873F7}" type="datetime1">
              <a:rPr lang="ru-RU" smtClean="0"/>
              <a:pPr/>
              <a:t>24.11.2020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лашева\Downloads\Заставка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050F-D842-45C2-85B7-EF62D0CABFCA}" type="datetime1">
              <a:rPr lang="ru-RU" smtClean="0"/>
              <a:pPr/>
              <a:t>24.11.2020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лашева\Downloads\Заставка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3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657B6-D972-4DE1-9886-C4F2148D62F4}" type="datetime1">
              <a:rPr lang="ru-RU" smtClean="0"/>
              <a:pPr/>
              <a:t>24.11.2020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лашева\Downloads\Заставка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3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F7E40-8356-4321-BAD2-B5F7989C3F61}" type="datetime1">
              <a:rPr lang="ru-RU" smtClean="0"/>
              <a:pPr/>
              <a:t>24.11.2020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59563-D35B-4D64-BAEB-61752D5717C2}" type="datetime1">
              <a:rPr lang="ru-RU" smtClean="0"/>
              <a:pPr/>
              <a:t>24.11.2020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8689469" y="6449018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B246B"/>
                </a:solidFill>
                <a:latin typeface="Century Gothic" panose="020B0502020202020204" pitchFamily="34" charset="0"/>
              </a:rPr>
              <a:t>1</a:t>
            </a:r>
            <a:endParaRPr lang="ru-RU" b="1" dirty="0">
              <a:solidFill>
                <a:srgbClr val="0B246B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7124" y="24928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B246B"/>
                </a:solidFill>
                <a:latin typeface="Times New Roman" pitchFamily="18" charset="0"/>
                <a:cs typeface="Times New Roman" pitchFamily="18" charset="0"/>
              </a:rPr>
              <a:t>Итоги выполнения Плана мероприятий по реализации программы «Сильный Алтай»</a:t>
            </a:r>
            <a:br>
              <a:rPr lang="ru-RU" b="1" dirty="0">
                <a:solidFill>
                  <a:srgbClr val="0B246B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B246B"/>
                </a:solidFill>
                <a:latin typeface="Times New Roman" pitchFamily="18" charset="0"/>
                <a:cs typeface="Times New Roman" pitchFamily="18" charset="0"/>
              </a:rPr>
              <a:t>за 3 квартал 2020 года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Kandarakov\Desktop\Тайборина\СильныйАлтай\Совещания\форма доклада\Strong_Altai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19" y="19400"/>
            <a:ext cx="1321350" cy="98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agornova\Desktop\ozekgerb-s-flago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5085183"/>
            <a:ext cx="3053195" cy="140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agornova\Desktop\572499_15641495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162" y="5010023"/>
            <a:ext cx="2473879" cy="148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411760" y="4495642"/>
            <a:ext cx="5310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Комитет ветеринарии с Госветинспекцией</a:t>
            </a: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u="sng" dirty="0" smtClean="0">
                <a:latin typeface="Times New Roman" pitchFamily="18" charset="0"/>
                <a:cs typeface="Times New Roman" pitchFamily="18" charset="0"/>
              </a:rPr>
            </a:br>
            <a:endParaRPr lang="ru-RU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85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42425636"/>
              </p:ext>
            </p:extLst>
          </p:nvPr>
        </p:nvGraphicFramePr>
        <p:xfrm>
          <a:off x="1115616" y="404664"/>
          <a:ext cx="6275040" cy="5303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203848" y="1268760"/>
            <a:ext cx="2289408" cy="13480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4800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rPr>
              <a:t>    </a:t>
            </a:r>
            <a:r>
              <a:rPr lang="ru-RU" sz="4800" b="1" u="sng" dirty="0">
                <a:solidFill>
                  <a:srgbClr val="FF0000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ru-RU" sz="4800" b="1" u="sng" dirty="0" smtClean="0">
                <a:solidFill>
                  <a:srgbClr val="FF0000"/>
                </a:solidFill>
                <a:latin typeface="Century Gothic" panose="020B0502020202020204" pitchFamily="34" charset="0"/>
                <a:ea typeface="Tahoma" pitchFamily="34" charset="0"/>
                <a:cs typeface="Tahoma" pitchFamily="34" charset="0"/>
              </a:rPr>
              <a:t>   </a:t>
            </a:r>
            <a:endParaRPr lang="ru-RU" sz="4800" b="1" u="sng" dirty="0" smtClean="0">
              <a:solidFill>
                <a:srgbClr val="FF0000"/>
              </a:solidFill>
              <a:latin typeface="Century Gothic" panose="020B0502020202020204" pitchFamily="34" charset="0"/>
              <a:ea typeface="Tahoma" pitchFamily="34" charset="0"/>
              <a:cs typeface="Tahoma" pitchFamily="34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 smtClean="0">
                <a:latin typeface="Century Gothic" panose="020B0502020202020204" pitchFamily="34" charset="0"/>
                <a:ea typeface="Tahoma" pitchFamily="34" charset="0"/>
                <a:cs typeface="Tahoma" pitchFamily="34" charset="0"/>
              </a:rPr>
              <a:t>мероприятий</a:t>
            </a:r>
            <a:endParaRPr lang="ru-RU" sz="2400" dirty="0">
              <a:latin typeface="Century Gothic" panose="020B0502020202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36209" y="2564904"/>
            <a:ext cx="18246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 smtClean="0">
                <a:latin typeface="Century Gothic" panose="020B0502020202020204" pitchFamily="34" charset="0"/>
              </a:rPr>
              <a:t>получили </a:t>
            </a:r>
            <a:r>
              <a:rPr lang="ru-RU" sz="1600" dirty="0" smtClean="0">
                <a:latin typeface="Century Gothic" panose="020B0502020202020204" pitchFamily="34" charset="0"/>
              </a:rPr>
              <a:t/>
            </a:r>
            <a:br>
              <a:rPr lang="ru-RU" sz="1600" dirty="0" smtClean="0">
                <a:latin typeface="Century Gothic" panose="020B0502020202020204" pitchFamily="34" charset="0"/>
              </a:rPr>
            </a:br>
            <a:r>
              <a:rPr lang="ru-RU" sz="1600" dirty="0" smtClean="0">
                <a:latin typeface="Century Gothic" panose="020B0502020202020204" pitchFamily="34" charset="0"/>
              </a:rPr>
              <a:t>старт </a:t>
            </a:r>
            <a:r>
              <a:rPr lang="ru-RU" sz="1600" dirty="0">
                <a:latin typeface="Century Gothic" panose="020B0502020202020204" pitchFamily="34" charset="0"/>
              </a:rPr>
              <a:t>в 2020 </a:t>
            </a:r>
            <a:r>
              <a:rPr lang="ru-RU" sz="1600" dirty="0" smtClean="0">
                <a:latin typeface="Century Gothic" panose="020B0502020202020204" pitchFamily="34" charset="0"/>
              </a:rPr>
              <a:t>г.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07504" y="6293956"/>
            <a:ext cx="8928100" cy="427520"/>
          </a:xfrm>
          <a:prstGeom prst="rect">
            <a:avLst/>
          </a:prstGeom>
          <a:solidFill>
            <a:srgbClr val="0097CC"/>
          </a:solidFill>
        </p:spPr>
        <p:txBody>
          <a:bodyPr>
            <a:noAutofit/>
          </a:bodyPr>
          <a:lstStyle/>
          <a:p>
            <a:pPr algn="l"/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Программа развития «Сильный Алтай»:</a:t>
            </a:r>
            <a:r>
              <a:rPr lang="en-US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мероприятия дорожной карты</a:t>
            </a:r>
            <a:endParaRPr lang="ru-RU" sz="1600" b="1" dirty="0">
              <a:solidFill>
                <a:schemeClr val="bg1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642682" y="6323937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2</a:t>
            </a:r>
          </a:p>
        </p:txBody>
      </p:sp>
      <p:pic>
        <p:nvPicPr>
          <p:cNvPr id="17" name="Picture 2" descr="C:\Users\Kandarakov\Desktop\Тайборина\СильныйАлтай\Совещания\форма доклада\Strong_Altai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19" y="19400"/>
            <a:ext cx="1321350" cy="98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7286" y="3888624"/>
            <a:ext cx="3240360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lvl="0" algn="ctr">
              <a:defRPr sz="1600">
                <a:latin typeface="Century Gothic" panose="020B0502020202020204" pitchFamily="34" charset="0"/>
              </a:defRPr>
            </a:lvl1pPr>
          </a:lstStyle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Обеспечение реализации на территории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Республики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Алтай мер по повышению уровня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качества эпизоотологического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контроля ящура животных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уровень международных требований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04048" y="3888624"/>
            <a:ext cx="2811171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lvl="0" algn="ctr">
              <a:defRPr sz="1600">
                <a:latin typeface="Century Gothic" panose="020B0502020202020204" pitchFamily="34" charset="0"/>
              </a:defRPr>
            </a:lvl1pPr>
          </a:lstStyle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Развитие материально-технической базы государственных ветеринарных учреждений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5278838" y="3149679"/>
            <a:ext cx="1021354" cy="5673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83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764350432"/>
              </p:ext>
            </p:extLst>
          </p:nvPr>
        </p:nvGraphicFramePr>
        <p:xfrm>
          <a:off x="2950509" y="1052736"/>
          <a:ext cx="5736291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562979" y="1136593"/>
            <a:ext cx="1252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B246B"/>
                </a:solidFill>
                <a:latin typeface="Century Gothic" panose="020B0502020202020204" pitchFamily="34" charset="0"/>
              </a:rPr>
              <a:t>5</a:t>
            </a:r>
            <a:endParaRPr lang="ru-RU" sz="3600" b="1" dirty="0" smtClean="0">
              <a:solidFill>
                <a:srgbClr val="0B246B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200" dirty="0" smtClean="0">
                <a:latin typeface="Century Gothic" panose="020B0502020202020204" pitchFamily="34" charset="0"/>
              </a:rPr>
              <a:t>контрольных точек </a:t>
            </a:r>
          </a:p>
          <a:p>
            <a:pPr algn="ctr"/>
            <a:r>
              <a:rPr lang="ru-RU" sz="1200" dirty="0" smtClean="0">
                <a:latin typeface="Century Gothic" panose="020B0502020202020204" pitchFamily="34" charset="0"/>
              </a:rPr>
              <a:t>в 2020 г.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75856" y="1881898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Century Gothic" panose="020B0502020202020204" pitchFamily="34" charset="0"/>
              </a:rPr>
              <a:t>90 </a:t>
            </a:r>
            <a:r>
              <a:rPr lang="ru-RU" dirty="0">
                <a:latin typeface="Century Gothic" panose="020B0502020202020204" pitchFamily="34" charset="0"/>
              </a:rPr>
              <a:t>%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369392" y="3015191"/>
            <a:ext cx="556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Century Gothic" panose="020B0502020202020204" pitchFamily="34" charset="0"/>
              </a:rPr>
              <a:t>0 </a:t>
            </a:r>
            <a:r>
              <a:rPr lang="ru-RU" dirty="0">
                <a:latin typeface="Century Gothic" panose="020B0502020202020204" pitchFamily="34" charset="0"/>
              </a:rPr>
              <a:t>%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088899" y="2922858"/>
            <a:ext cx="14487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Century Gothic" panose="020B0502020202020204" pitchFamily="34" charset="0"/>
              </a:rPr>
              <a:t>0</a:t>
            </a:r>
          </a:p>
          <a:p>
            <a:r>
              <a:rPr lang="ru-RU" sz="1200" dirty="0" smtClean="0">
                <a:latin typeface="Century Gothic" panose="020B0502020202020204" pitchFamily="34" charset="0"/>
              </a:rPr>
              <a:t>не исполнены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46555" y="2403309"/>
            <a:ext cx="10406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Century Gothic" panose="020B0502020202020204" pitchFamily="34" charset="0"/>
              </a:rPr>
              <a:t>исполнены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1822449"/>
              </p:ext>
            </p:extLst>
          </p:nvPr>
        </p:nvGraphicFramePr>
        <p:xfrm>
          <a:off x="179512" y="4221088"/>
          <a:ext cx="8712968" cy="233122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78242">
                  <a:extLst>
                    <a:ext uri="{9D8B030D-6E8A-4147-A177-3AD203B41FA5}">
                      <a16:colId xmlns:a16="http://schemas.microsoft.com/office/drawing/2014/main" xmlns="" val="1491851827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xmlns="" val="2716105525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xmlns="" val="3556158027"/>
                    </a:ext>
                  </a:extLst>
                </a:gridCol>
                <a:gridCol w="2178242">
                  <a:extLst>
                    <a:ext uri="{9D8B030D-6E8A-4147-A177-3AD203B41FA5}">
                      <a16:colId xmlns:a16="http://schemas.microsoft.com/office/drawing/2014/main" xmlns="" val="385922303"/>
                    </a:ext>
                  </a:extLst>
                </a:gridCol>
              </a:tblGrid>
              <a:tr h="287532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Источники финансирования</a:t>
                      </a:r>
                    </a:p>
                    <a:p>
                      <a:endParaRPr lang="ru-RU" sz="13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2020 </a:t>
                      </a:r>
                      <a:r>
                        <a:rPr lang="ru-RU" sz="1300" b="1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 (тыс. рублей)</a:t>
                      </a:r>
                      <a:endParaRPr lang="ru-RU" sz="1300" b="1" kern="1200" dirty="0">
                        <a:solidFill>
                          <a:schemeClr val="bg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69124897"/>
                  </a:ext>
                </a:extLst>
              </a:tr>
              <a:tr h="287532">
                <a:tc vMerge="1">
                  <a:txBody>
                    <a:bodyPr/>
                    <a:lstStyle/>
                    <a:p>
                      <a:pPr algn="l" fontAlgn="t"/>
                      <a:endParaRPr lang="ru-RU" sz="15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</a:t>
                      </a:r>
                      <a:endParaRPr lang="ru-RU" sz="13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факт </a:t>
                      </a:r>
                      <a:b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01.10.2020</a:t>
                      </a:r>
                      <a:endParaRPr lang="ru-RU" sz="13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кассовое </a:t>
                      </a:r>
                      <a:b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исполнение, %</a:t>
                      </a:r>
                      <a:endParaRPr lang="ru-RU" sz="13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45643025"/>
                  </a:ext>
                </a:extLst>
              </a:tr>
              <a:tr h="287532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  (за счет всех источников)</a:t>
                      </a:r>
                      <a:endParaRPr lang="ru-RU" sz="13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22700,0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5473,7</a:t>
                      </a:r>
                      <a:endParaRPr lang="ru-RU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</a:t>
                      </a:r>
                      <a:endParaRPr lang="ru-RU" sz="13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115633883"/>
                  </a:ext>
                </a:extLst>
              </a:tr>
              <a:tr h="2875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федеральный бюджет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3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558774545"/>
                  </a:ext>
                </a:extLst>
              </a:tr>
              <a:tr h="2875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республиканский бюджет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227000,0</a:t>
                      </a:r>
                      <a:endParaRPr lang="ru-RU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5473,7</a:t>
                      </a:r>
                      <a:endParaRPr lang="ru-RU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</a:t>
                      </a:r>
                      <a:endParaRPr lang="ru-RU" sz="13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186309936"/>
                  </a:ext>
                </a:extLst>
              </a:tr>
              <a:tr h="2875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местные бюджеты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3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3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3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567642980"/>
                  </a:ext>
                </a:extLst>
              </a:tr>
              <a:tr h="2875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внебюджетные источники</a:t>
                      </a: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3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3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3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3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3895971407"/>
                  </a:ext>
                </a:extLst>
              </a:tr>
            </a:tbl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83762" y="1509734"/>
            <a:ext cx="2433015" cy="212286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СЕЛЬСКОГО ХОЗЯЙСТВА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652508" y="6447388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B246B"/>
                </a:solidFill>
                <a:latin typeface="Century Gothic" panose="020B0502020202020204" pitchFamily="34" charset="0"/>
              </a:rPr>
              <a:t>3</a:t>
            </a:r>
            <a:endParaRPr lang="ru-RU" b="1" dirty="0">
              <a:solidFill>
                <a:srgbClr val="0B246B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00367" y="3469321"/>
            <a:ext cx="22060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dirty="0" smtClean="0">
                <a:latin typeface="Century Gothic" panose="020B0502020202020204" pitchFamily="34" charset="0"/>
              </a:rPr>
              <a:t>КТ со сроком исполнения</a:t>
            </a:r>
          </a:p>
          <a:p>
            <a:pPr algn="ctr"/>
            <a:r>
              <a:rPr lang="ru-RU" sz="1200" dirty="0" smtClean="0">
                <a:latin typeface="Century Gothic" panose="020B0502020202020204" pitchFamily="34" charset="0"/>
              </a:rPr>
              <a:t> «январь-сентябрь» 2020 г.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706420" y="3469321"/>
            <a:ext cx="22060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dirty="0" smtClean="0">
                <a:latin typeface="Century Gothic" panose="020B0502020202020204" pitchFamily="34" charset="0"/>
              </a:rPr>
              <a:t>КТ со сроком исполнения</a:t>
            </a:r>
          </a:p>
          <a:p>
            <a:pPr algn="ctr"/>
            <a:r>
              <a:rPr lang="ru-RU" sz="1200" dirty="0" smtClean="0">
                <a:latin typeface="Century Gothic" panose="020B0502020202020204" pitchFamily="34" charset="0"/>
              </a:rPr>
              <a:t>в 4 кв. 2020 г.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pic>
        <p:nvPicPr>
          <p:cNvPr id="21" name="Picture 2" descr="C:\Users\Kandarakov\Desktop\Тайборина\СильныйАлтай\Совещания\форма доклада\Strong_Altai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19" y="19400"/>
            <a:ext cx="1321350" cy="98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84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" y="714356"/>
            <a:ext cx="9144000" cy="500895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СЕЛЬСКОГО ХОЗЯЙСТВА</a:t>
            </a:r>
            <a:endParaRPr lang="ru-RU" sz="1600" b="1" dirty="0">
              <a:solidFill>
                <a:srgbClr val="0B246B"/>
              </a:solidFill>
              <a:latin typeface="Century Gothic" panose="020B0502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14282" y="1357298"/>
            <a:ext cx="878687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Обеспечение реализации на территории Республики Алтай мер по повышению уровня качества эпизоотологического контроля ящура животных на уровень международных требований. Специалисты ветеринарной службы обеспечены оборудованием —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сканерами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считывания информации со средств маркировки в рамках контроля перемещения животных внутри Республики и за ее пределы, при проведении ветеринарно-профилактических мероприятий (вакцинация, отбор проб крови и др.) и мероприятий при ликвидации заразных и особо опасных болезней животных.</a:t>
            </a:r>
          </a:p>
          <a:p>
            <a:pPr algn="just">
              <a:buFont typeface="Wingdings" pitchFamily="2" charset="2"/>
              <a:buChar char="§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Развитие материально-технической базы государственных ветеринарных учреждений (лабораторий). Для проведения процедуры аккредитации или расширения области аккредитации ветеринарных лабораторий Республики Алтай на показатели безопасности имеются соответствующие требования к помещениям лабораторий, которые ввиду вступления в силу новых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ГОСТов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изменений нормативно-правовых актов Российской Федерации, требования к помещениям ужесточились, имеется необходимость проведения перепланировки кабинетов.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689469" y="6449018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B246B"/>
                </a:solidFill>
                <a:latin typeface="Century Gothic" panose="020B0502020202020204" pitchFamily="34" charset="0"/>
              </a:rPr>
              <a:t>4</a:t>
            </a:r>
            <a:endParaRPr lang="ru-RU" b="1" dirty="0">
              <a:solidFill>
                <a:srgbClr val="0B246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Picture 2" descr="C:\Users\Kandarakov\Desktop\Тайборина\СильныйАлтай\Совещания\форма доклада\Strong_Altai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19" y="19400"/>
            <a:ext cx="1321350" cy="98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72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" y="714356"/>
            <a:ext cx="9144000" cy="500895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0B246B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Сканер для считывания идентификационных номеров животных</a:t>
            </a:r>
            <a:endParaRPr lang="ru-RU" sz="1600" b="1" dirty="0">
              <a:solidFill>
                <a:srgbClr val="0B246B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689469" y="6449018"/>
            <a:ext cx="314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B246B"/>
                </a:solidFill>
                <a:latin typeface="Century Gothic" panose="020B0502020202020204" pitchFamily="34" charset="0"/>
              </a:rPr>
              <a:t>5</a:t>
            </a:r>
            <a:endParaRPr lang="ru-RU" b="1" dirty="0">
              <a:solidFill>
                <a:srgbClr val="0B246B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Picture 2" descr="C:\Users\Kandarakov\Desktop\Тайборина\СильныйАлтай\Совещания\форма доклада\Strong_Altai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19" y="19400"/>
            <a:ext cx="1321350" cy="98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268413"/>
            <a:ext cx="6286544" cy="466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1872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8693568" cy="59201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B246B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Перепланировка кабинетов в Республиканской ветеринарной лаборатории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8200" y="1643050"/>
            <a:ext cx="403860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1643050"/>
            <a:ext cx="403860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4386</TotalTime>
  <Words>284</Words>
  <Application>Microsoft Office PowerPoint</Application>
  <PresentationFormat>Экран (4:3)</PresentationFormat>
  <Paragraphs>61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6_Тема Office</vt:lpstr>
      <vt:lpstr>Итоги выполнения Плана мероприятий по реализации программы «Сильный Алтай» за 3 квартал 2020 года</vt:lpstr>
      <vt:lpstr>Программа развития «Сильный Алтай»: мероприятия дорожной карты</vt:lpstr>
      <vt:lpstr>РАЗВИТИЕ СЕЛЬСКОГО ХОЗЯЙСТВА</vt:lpstr>
      <vt:lpstr>РАЗВИТИЕ СЕЛЬСКОГО ХОЗЯЙСТВА</vt:lpstr>
      <vt:lpstr>Сканер для считывания идентификационных номеров животных</vt:lpstr>
      <vt:lpstr>Перепланировка кабинетов в Республиканской ветеринарной лаборатории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Инвестиционный потенциал</dc:title>
  <dc:creator>ZM</dc:creator>
  <cp:lastModifiedBy>Nagornova</cp:lastModifiedBy>
  <cp:revision>367</cp:revision>
  <cp:lastPrinted>2020-11-24T05:51:22Z</cp:lastPrinted>
  <dcterms:created xsi:type="dcterms:W3CDTF">2019-07-23T09:05:30Z</dcterms:created>
  <dcterms:modified xsi:type="dcterms:W3CDTF">2020-11-24T05:52:28Z</dcterms:modified>
</cp:coreProperties>
</file>